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2"/>
  </p:notesMasterIdLst>
  <p:sldIdLst>
    <p:sldId id="6557" r:id="rId3"/>
    <p:sldId id="6556" r:id="rId4"/>
    <p:sldId id="6688" r:id="rId5"/>
    <p:sldId id="3259" r:id="rId6"/>
    <p:sldId id="331" r:id="rId7"/>
    <p:sldId id="5403" r:id="rId8"/>
    <p:sldId id="6393" r:id="rId9"/>
    <p:sldId id="5404" r:id="rId10"/>
    <p:sldId id="5405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5402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5406" r:id="rId30"/>
    <p:sldId id="6394" r:id="rId31"/>
    <p:sldId id="624" r:id="rId32"/>
    <p:sldId id="625" r:id="rId33"/>
    <p:sldId id="6686" r:id="rId34"/>
    <p:sldId id="329" r:id="rId35"/>
    <p:sldId id="626" r:id="rId36"/>
    <p:sldId id="545" r:id="rId37"/>
    <p:sldId id="628" r:id="rId38"/>
    <p:sldId id="6685" r:id="rId39"/>
    <p:sldId id="6561" r:id="rId40"/>
    <p:sldId id="6552" r:id="rId41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EA4"/>
    <a:srgbClr val="4495E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62721"/>
  </p:normalViewPr>
  <p:slideViewPr>
    <p:cSldViewPr snapToGrid="0" snapToObjects="1" showGuides="1">
      <p:cViewPr varScale="1">
        <p:scale>
          <a:sx n="64" d="100"/>
          <a:sy n="64" d="100"/>
        </p:scale>
        <p:origin x="2536" y="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2B75C-5F72-0A48-8DA2-5198BA303770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E6A1C-4AF8-6C4B-9A6F-230C3CAA1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79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07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638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4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842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418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116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3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101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5 POINT SALES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8555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389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957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062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7628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048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631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727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591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 Parrish, POA, MP, Welcome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68AB-B931-DD4E-85DF-0E3355430F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Warren Buffet Quote.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68AB-B931-DD4E-85DF-0E3355430F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78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3" name="Shape 7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119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3" name="Shape 7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0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8" name="Shape 7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26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61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15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53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339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004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68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0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4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9829-2907-9448-9EAB-F1F2DD43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5198BC-F947-D44B-B678-34F1A2B0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C2D-B6A0-8340-A7D0-24B83ECAE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FB8E1-C9D6-7646-A80D-85D97643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0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7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2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83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8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99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0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75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5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19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68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8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7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1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6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EE5BC-75F7-36D1-281F-BD067E2A3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63"/>
          <a:stretch/>
        </p:blipFill>
        <p:spPr>
          <a:xfrm>
            <a:off x="0" y="0"/>
            <a:ext cx="9144000" cy="18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01956-4798-C142-AC2A-E90C545F46A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3CF52-1143-7A4B-A648-8A0B27175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suit and tie smiling next to a book&#10;&#10;AI-generated content may be incorrect.">
            <a:extLst>
              <a:ext uri="{FF2B5EF4-FFF2-40B4-BE49-F238E27FC236}">
                <a16:creationId xmlns:a16="http://schemas.microsoft.com/office/drawing/2014/main" id="{72BD83D4-E538-069E-A840-178BE06C7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50" y="1433945"/>
            <a:ext cx="5174673" cy="5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54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3505200"/>
            <a:ext cx="4246563" cy="28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457200" y="180448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3 Vital Components of Phenomenal Marketing Copy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457200" y="4038600"/>
            <a:ext cx="8458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</a:rPr>
              <a:t>A Bold </a:t>
            </a:r>
            <a:r>
              <a:rPr lang="en-US" b="1" u="sng" dirty="0">
                <a:solidFill>
                  <a:srgbClr val="265EA4"/>
                </a:solidFill>
              </a:rPr>
              <a:t>Headline</a:t>
            </a:r>
            <a:r>
              <a:rPr lang="en-US" dirty="0">
                <a:solidFill>
                  <a:srgbClr val="265EA4"/>
                </a:solidFill>
              </a:rPr>
              <a:t>.</a:t>
            </a:r>
            <a:endParaRPr dirty="0">
              <a:solidFill>
                <a:srgbClr val="265EA4"/>
              </a:solidFill>
            </a:endParaRPr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</a:rPr>
              <a:t> Emotional </a:t>
            </a:r>
            <a:r>
              <a:rPr lang="en-US" b="1" u="sng" dirty="0">
                <a:solidFill>
                  <a:srgbClr val="265EA4"/>
                </a:solidFill>
              </a:rPr>
              <a:t>Body</a:t>
            </a:r>
            <a:r>
              <a:rPr lang="en-US" dirty="0">
                <a:solidFill>
                  <a:srgbClr val="265EA4"/>
                </a:solidFill>
              </a:rPr>
              <a:t> </a:t>
            </a:r>
            <a:r>
              <a:rPr lang="en-US" b="1" u="sng" dirty="0">
                <a:solidFill>
                  <a:srgbClr val="265EA4"/>
                </a:solidFill>
              </a:rPr>
              <a:t>Copy </a:t>
            </a:r>
            <a:endParaRPr dirty="0">
              <a:solidFill>
                <a:srgbClr val="265EA4"/>
              </a:solidFill>
            </a:endParaRPr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</a:rPr>
              <a:t>A </a:t>
            </a:r>
            <a:r>
              <a:rPr lang="en-US" b="1" u="sng" dirty="0">
                <a:solidFill>
                  <a:srgbClr val="265EA4"/>
                </a:solidFill>
              </a:rPr>
              <a:t>Call</a:t>
            </a:r>
            <a:r>
              <a:rPr lang="en-US" dirty="0">
                <a:solidFill>
                  <a:srgbClr val="265EA4"/>
                </a:solidFill>
              </a:rPr>
              <a:t> </a:t>
            </a:r>
            <a:r>
              <a:rPr lang="en-US" b="1" u="sng" dirty="0">
                <a:solidFill>
                  <a:srgbClr val="265EA4"/>
                </a:solidFill>
              </a:rPr>
              <a:t>To</a:t>
            </a:r>
            <a:r>
              <a:rPr lang="en-US" dirty="0">
                <a:solidFill>
                  <a:srgbClr val="265EA4"/>
                </a:solidFill>
              </a:rPr>
              <a:t> </a:t>
            </a:r>
            <a:r>
              <a:rPr lang="en-US" b="1" u="sng" dirty="0">
                <a:solidFill>
                  <a:srgbClr val="265EA4"/>
                </a:solidFill>
              </a:rPr>
              <a:t>Action</a:t>
            </a:r>
            <a:endParaRPr dirty="0">
              <a:solidFill>
                <a:srgbClr val="265EA4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/>
          </a:p>
          <a:p>
            <a:pPr marL="4572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55371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381000" y="1905000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A Bold HEADLINE/Subject Line </a:t>
            </a:r>
            <a:endParaRPr sz="4000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1"/>
          </p:nvPr>
        </p:nvSpPr>
        <p:spPr>
          <a:xfrm>
            <a:off x="228600" y="2895600"/>
            <a:ext cx="5334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600"/>
              <a:buChar char="•"/>
            </a:pP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80% of the your message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616381"/>
              </a:buClr>
              <a:buSzPts val="2600"/>
              <a:buChar char="•"/>
            </a:pP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Should appeal to </a:t>
            </a:r>
            <a:r>
              <a:rPr lang="en-US" sz="2600" i="1" u="sng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prospect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616381"/>
              </a:buClr>
              <a:buSzPts val="2600"/>
              <a:buChar char="•"/>
            </a:pP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Benefit driven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616381"/>
              </a:buClr>
              <a:buSzPts val="2600"/>
              <a:buChar char="•"/>
            </a:pP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Emotional 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616381"/>
              </a:buClr>
              <a:buSzPts val="2600"/>
              <a:buChar char="•"/>
            </a:pP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Targeted to only </a:t>
            </a:r>
            <a:r>
              <a:rPr lang="en-US" sz="2600" i="1" u="sng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en-US" sz="2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audience</a:t>
            </a:r>
            <a:endParaRPr dirty="0">
              <a:solidFill>
                <a:srgbClr val="265EA4"/>
              </a:solidFill>
            </a:endParaRPr>
          </a:p>
          <a:p>
            <a:pPr marL="609600" lvl="0" indent="-4445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 dirty="0">
              <a:solidFill>
                <a:srgbClr val="6163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77</a:t>
            </a:r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2971800"/>
            <a:ext cx="3733800" cy="2100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01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304800" y="2133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Sample Headlines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189689" y="3099881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“Avoid Uneducated, Uninformed, and Sometimes Downright Unscrupulous </a:t>
            </a: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&lt;Your Service Type&gt;!”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ctr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“STOP Being a SLAVE to Your Business!” </a:t>
            </a:r>
            <a:endParaRPr dirty="0">
              <a:solidFill>
                <a:srgbClr val="26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89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463312" y="2133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Other Proven Headlines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609600" y="3276600"/>
            <a:ext cx="8229600" cy="246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How To… Select a Professional….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Testimonial Headlines – pull the best line “Increased My Sales 157%””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5 Reasons You’ll Love Our Service…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Get FREE CASH or FREE SERVICE through Our Referral Reward Program!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Did You Get Your Free Money? </a:t>
            </a:r>
            <a:endParaRPr dirty="0">
              <a:solidFill>
                <a:srgbClr val="265EA4"/>
              </a:solidFill>
            </a:endParaRPr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1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533400" y="1905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E497D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2. Emotional Body COPY </a:t>
            </a:r>
            <a:endParaRPr sz="4000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152400" y="2887663"/>
            <a:ext cx="8991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90600" lvl="1" indent="-5334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800"/>
              <a:buChar char="–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Lots of copy is okay – the more you tell the more you sell </a:t>
            </a:r>
            <a:endParaRPr dirty="0">
              <a:solidFill>
                <a:srgbClr val="265EA4"/>
              </a:solidFill>
            </a:endParaRPr>
          </a:p>
          <a:p>
            <a:pPr marL="990600" lvl="1" indent="-533400" algn="l" rtl="0">
              <a:spcBef>
                <a:spcPts val="560"/>
              </a:spcBef>
              <a:spcAft>
                <a:spcPts val="0"/>
              </a:spcAft>
              <a:buClr>
                <a:srgbClr val="616381"/>
              </a:buClr>
              <a:buSzPts val="2800"/>
              <a:buChar char="–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Engaging – use words like “you” </a:t>
            </a:r>
            <a:endParaRPr dirty="0">
              <a:solidFill>
                <a:srgbClr val="265EA4"/>
              </a:solidFill>
            </a:endParaRPr>
          </a:p>
          <a:p>
            <a:pPr marL="990600" lvl="1" indent="-533400" algn="l" rtl="0">
              <a:spcBef>
                <a:spcPts val="560"/>
              </a:spcBef>
              <a:spcAft>
                <a:spcPts val="0"/>
              </a:spcAft>
              <a:buClr>
                <a:srgbClr val="616381"/>
              </a:buClr>
              <a:buSzPts val="2800"/>
              <a:buChar char="–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Emotional – not technical </a:t>
            </a:r>
            <a:endParaRPr dirty="0">
              <a:solidFill>
                <a:srgbClr val="265EA4"/>
              </a:solidFill>
            </a:endParaRPr>
          </a:p>
          <a:p>
            <a:pPr marL="990600" lvl="1" indent="-533400" algn="l" rtl="0">
              <a:spcBef>
                <a:spcPts val="560"/>
              </a:spcBef>
              <a:spcAft>
                <a:spcPts val="0"/>
              </a:spcAft>
              <a:buClr>
                <a:srgbClr val="616381"/>
              </a:buClr>
              <a:buSzPts val="2800"/>
              <a:buChar char="–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Benefits – “you get” </a:t>
            </a:r>
            <a:endParaRPr dirty="0">
              <a:solidFill>
                <a:srgbClr val="265EA4"/>
              </a:solidFill>
            </a:endParaRPr>
          </a:p>
          <a:p>
            <a:pPr marL="990600" lvl="1" indent="-533400" algn="l" rtl="0">
              <a:spcBef>
                <a:spcPts val="560"/>
              </a:spcBef>
              <a:spcAft>
                <a:spcPts val="0"/>
              </a:spcAft>
              <a:buClr>
                <a:srgbClr val="616381"/>
              </a:buClr>
              <a:buSzPts val="2800"/>
              <a:buChar char="–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Build the experience “5 Point Marketing Message”</a:t>
            </a:r>
            <a:endParaRPr dirty="0">
              <a:solidFill>
                <a:srgbClr val="26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8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81000" y="2133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b="1" u="sng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2 Reasons People Buy Stuff…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609600" y="3886200"/>
            <a:ext cx="76962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1.They Have to 2.They Want to. </a:t>
            </a:r>
            <a:endParaRPr dirty="0">
              <a:solidFill>
                <a:srgbClr val="265EA4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1.Fear of Pain 2.Hope of Gain. </a:t>
            </a:r>
            <a:endParaRPr dirty="0">
              <a:solidFill>
                <a:srgbClr val="265EA4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1.To Avoid Pain 2.To Get Gain. </a:t>
            </a:r>
            <a:endParaRPr dirty="0">
              <a:solidFill>
                <a:srgbClr val="265EA4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5157" y="3651115"/>
            <a:ext cx="2060643" cy="1640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78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title"/>
          </p:nvPr>
        </p:nvSpPr>
        <p:spPr>
          <a:xfrm>
            <a:off x="-144935" y="1777674"/>
            <a:ext cx="883920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4 Great MOTIVATORS</a:t>
            </a:r>
            <a:r>
              <a:rPr lang="en-US" sz="3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en-US" sz="2800" i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Direct Mail Copy that Sells </a:t>
            </a:r>
            <a:endParaRPr sz="3600" i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6"/>
          <p:cNvSpPr txBox="1">
            <a:spLocks noGrp="1"/>
          </p:cNvSpPr>
          <p:nvPr>
            <p:ph type="body" idx="1"/>
          </p:nvPr>
        </p:nvSpPr>
        <p:spPr>
          <a:xfrm>
            <a:off x="381000" y="3505200"/>
            <a:ext cx="82296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0" lvl="0" indent="-6604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Fear (of loss) </a:t>
            </a:r>
            <a:endParaRPr dirty="0">
              <a:solidFill>
                <a:srgbClr val="265EA4"/>
              </a:solidFill>
            </a:endParaRPr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rgbClr val="616381"/>
              </a:buClr>
              <a:buSzPts val="2800"/>
              <a:buNone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(usually better than potential for gain)</a:t>
            </a:r>
            <a:endParaRPr dirty="0">
              <a:solidFill>
                <a:srgbClr val="265EA4"/>
              </a:solidFill>
            </a:endParaRPr>
          </a:p>
          <a:p>
            <a:pPr marL="660400" lvl="0" indent="-6604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Exclusivity</a:t>
            </a:r>
            <a:endParaRPr dirty="0">
              <a:solidFill>
                <a:srgbClr val="265EA4"/>
              </a:solidFill>
            </a:endParaRPr>
          </a:p>
          <a:p>
            <a:pPr marL="660400" lvl="0" indent="-6604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Guilt </a:t>
            </a:r>
            <a:endParaRPr dirty="0">
              <a:solidFill>
                <a:srgbClr val="265EA4"/>
              </a:solidFill>
            </a:endParaRPr>
          </a:p>
          <a:p>
            <a:pPr marL="660400" lvl="0" indent="-6604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Greed</a:t>
            </a:r>
            <a:endParaRPr dirty="0">
              <a:solidFill>
                <a:srgbClr val="265EA4"/>
              </a:solidFill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0050" y="3429000"/>
            <a:ext cx="2119313" cy="3200400"/>
          </a:xfrm>
          <a:prstGeom prst="rect">
            <a:avLst/>
          </a:prstGeom>
          <a:noFill/>
          <a:ln w="9525" cap="flat" cmpd="sng">
            <a:solidFill>
              <a:srgbClr val="0C091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71570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381000" y="1752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Fear: of What?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457200" y="266700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Not being treated right (or worse)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Wrong information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Being stood up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Not getting what was paid for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Not getting a good job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Not getting the best 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cs typeface="Calibri"/>
                <a:sym typeface="Calibri"/>
              </a:rPr>
              <a:t>Not reaching their goals</a:t>
            </a:r>
            <a:endParaRPr dirty="0">
              <a:solidFill>
                <a:srgbClr val="265EA4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8128" y="2895600"/>
            <a:ext cx="2216150" cy="289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68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342090" y="15970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Exclusivity</a:t>
            </a:r>
            <a:r>
              <a:rPr lang="en-US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342090" y="2616994"/>
            <a:ext cx="8229600" cy="300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Lexus “Experience”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Starbucks “Experience”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Ritz Carlton “Experience”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People want to feel “SPECIAL”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“Status” Symbol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cs typeface="Calibri"/>
                <a:sym typeface="Calibri"/>
              </a:rPr>
              <a:t>Exclusive Membership</a:t>
            </a:r>
            <a:endParaRPr dirty="0">
              <a:solidFill>
                <a:srgbClr val="265EA4"/>
              </a:solidFill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5831" y="4430949"/>
            <a:ext cx="3076574" cy="220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2670" y="2449115"/>
            <a:ext cx="3076575" cy="1730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141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title"/>
          </p:nvPr>
        </p:nvSpPr>
        <p:spPr>
          <a:xfrm>
            <a:off x="304800" y="1752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Guilt</a:t>
            </a: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204" name="Google Shape;204;p29"/>
          <p:cNvSpPr txBox="1">
            <a:spLocks noGrp="1"/>
          </p:cNvSpPr>
          <p:nvPr>
            <p:ph type="body" idx="1"/>
          </p:nvPr>
        </p:nvSpPr>
        <p:spPr>
          <a:xfrm>
            <a:off x="228600" y="3200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Haven’t taken care of their investment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Leaving their family “exposed” 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cs typeface="Calibri"/>
                <a:sym typeface="Calibri"/>
              </a:rPr>
              <a:t>Haven’t done right by their team </a:t>
            </a:r>
            <a:endParaRPr dirty="0">
              <a:solidFill>
                <a:srgbClr val="265EA4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0350" y="2590801"/>
            <a:ext cx="222885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74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3C8B1-FD11-D1DF-B121-B07B7AE73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6CB661F-59A8-7D61-CF2D-343A13715C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collage of people in different poses&#10;&#10;AI-generated content may be incorrect.">
            <a:extLst>
              <a:ext uri="{FF2B5EF4-FFF2-40B4-BE49-F238E27FC236}">
                <a16:creationId xmlns:a16="http://schemas.microsoft.com/office/drawing/2014/main" id="{2D84A99B-D57D-2B90-36F0-B1454599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64" y="1922638"/>
            <a:ext cx="5647671" cy="47344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2CFE713-1CB6-E452-DE5A-2532C64DC93F}"/>
              </a:ext>
            </a:extLst>
          </p:cNvPr>
          <p:cNvSpPr txBox="1">
            <a:spLocks/>
          </p:cNvSpPr>
          <p:nvPr/>
        </p:nvSpPr>
        <p:spPr>
          <a:xfrm>
            <a:off x="457200" y="1225826"/>
            <a:ext cx="82296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65EA4"/>
                </a:solidFill>
                <a:latin typeface="+mn-lt"/>
              </a:rPr>
              <a:t>Win a FREE CRUISE! </a:t>
            </a:r>
          </a:p>
        </p:txBody>
      </p:sp>
    </p:spTree>
    <p:extLst>
      <p:ext uri="{BB962C8B-B14F-4D97-AF65-F5344CB8AC3E}">
        <p14:creationId xmlns:p14="http://schemas.microsoft.com/office/powerpoint/2010/main" val="113730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304800" y="141002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Greed</a:t>
            </a:r>
            <a:r>
              <a:rPr lang="en-US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304800" y="2553022"/>
            <a:ext cx="82296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FREE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Savings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Special Offer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Free Trial Offer 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Free Food, Free Money, Free Service!</a:t>
            </a:r>
            <a:endParaRPr dirty="0">
              <a:solidFill>
                <a:srgbClr val="265EA4"/>
              </a:solidFill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2105550"/>
            <a:ext cx="3505200" cy="233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237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685800" y="3352800"/>
            <a:ext cx="76962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Reputation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endParaRPr dirty="0">
              <a:solidFill>
                <a:srgbClr val="265EA4"/>
              </a:solidFill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Guarantee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304800" y="1701005"/>
            <a:ext cx="8229600" cy="147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5 POINT “EXPERIENTIAL” MARKETING MESSAGE </a:t>
            </a:r>
            <a:endParaRPr dirty="0">
              <a:solidFill>
                <a:srgbClr val="265EA4"/>
              </a:solidFill>
            </a:endParaRPr>
          </a:p>
        </p:txBody>
      </p:sp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3700463"/>
            <a:ext cx="3048000" cy="2365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579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315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200"/>
              <a:buFont typeface="Calibri"/>
              <a:buNone/>
            </a:pPr>
            <a:r>
              <a:rPr lang="en-US" sz="32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5 Point Marketing Message Satisfies All 4 of Lewis’ Motivators</a:t>
            </a:r>
            <a:r>
              <a:rPr lang="en-US" sz="4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228600" y="2971800"/>
            <a:ext cx="86106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Fear Factor: </a:t>
            </a: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If Fear is the Motivator, Trust is the “Satisfier”. If I have gotten the most trustworthy company with no risk (guarantee), then I have “satisfied” the fear.  </a:t>
            </a:r>
            <a:endParaRPr dirty="0">
              <a:solidFill>
                <a:srgbClr val="265EA4"/>
              </a:solidFill>
            </a:endParaRPr>
          </a:p>
          <a:p>
            <a:pPr marL="342900" lvl="0" indent="-2540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Exclusivity Factor: </a:t>
            </a: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If I work with a company that has the best reputation, experience, and education, I am working with the “best” which “satisfies” my need for exclusivity.</a:t>
            </a:r>
            <a:endParaRPr dirty="0">
              <a:solidFill>
                <a:srgbClr val="265EA4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Guilt Factor: </a:t>
            </a: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If I get the best company, I am “satisfied” that I have done good by my family and my investments. </a:t>
            </a:r>
            <a:endParaRPr dirty="0">
              <a:solidFill>
                <a:srgbClr val="265EA4"/>
              </a:solidFill>
            </a:endParaRPr>
          </a:p>
          <a:p>
            <a:pPr marL="342900" lvl="0" indent="-2540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16381"/>
              </a:buClr>
              <a:buSzPts val="2000"/>
              <a:buChar char="•"/>
            </a:pPr>
            <a:r>
              <a:rPr lang="en-US" sz="20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Greed Factor: </a:t>
            </a:r>
            <a:r>
              <a:rPr lang="en-US" sz="20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If I have gotten the absolute best with no risk, I have “satisfied” my need to get as much value as I possibly can. </a:t>
            </a:r>
            <a:endParaRPr dirty="0">
              <a:solidFill>
                <a:srgbClr val="26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3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“The 13 Most Powerful” Words </a:t>
            </a:r>
            <a:b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in Advertising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232" name="Google Shape;232;p33"/>
          <p:cNvSpPr txBox="1">
            <a:spLocks noGrp="1"/>
          </p:cNvSpPr>
          <p:nvPr>
            <p:ph type="body" idx="1"/>
          </p:nvPr>
        </p:nvSpPr>
        <p:spPr>
          <a:xfrm>
            <a:off x="0" y="3276600"/>
            <a:ext cx="40386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0" lvl="2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Discover </a:t>
            </a:r>
            <a:endParaRPr b="1" dirty="0">
              <a:solidFill>
                <a:srgbClr val="265EA4"/>
              </a:solidFill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Easy</a:t>
            </a:r>
            <a:endParaRPr b="1" dirty="0">
              <a:solidFill>
                <a:srgbClr val="265EA4"/>
              </a:solidFill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Guarantee</a:t>
            </a:r>
            <a:endParaRPr b="1" dirty="0">
              <a:solidFill>
                <a:srgbClr val="265EA4"/>
              </a:solidFill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Health</a:t>
            </a:r>
            <a:endParaRPr b="1" dirty="0">
              <a:solidFill>
                <a:srgbClr val="265EA4"/>
              </a:solidFill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Love</a:t>
            </a:r>
            <a:endParaRPr b="1" dirty="0">
              <a:solidFill>
                <a:srgbClr val="265EA4"/>
              </a:solidFill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Money</a:t>
            </a:r>
            <a:endParaRPr b="1" dirty="0">
              <a:solidFill>
                <a:srgbClr val="265EA4"/>
              </a:solidFill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265EA4"/>
                </a:solidFill>
              </a:rPr>
              <a:t>New</a:t>
            </a:r>
            <a:endParaRPr b="1" dirty="0">
              <a:solidFill>
                <a:srgbClr val="265EA4"/>
              </a:solidFill>
            </a:endParaRPr>
          </a:p>
          <a:p>
            <a:pPr marL="457200" lvl="0" indent="-3302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dirty="0"/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215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dirty="0"/>
          </a:p>
        </p:txBody>
      </p:sp>
      <p:sp>
        <p:nvSpPr>
          <p:cNvPr id="233" name="Google Shape;233;p33"/>
          <p:cNvSpPr txBox="1">
            <a:spLocks noGrp="1"/>
          </p:cNvSpPr>
          <p:nvPr>
            <p:ph type="body" idx="2"/>
          </p:nvPr>
        </p:nvSpPr>
        <p:spPr>
          <a:xfrm>
            <a:off x="2514600" y="3352800"/>
            <a:ext cx="40386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0" lvl="2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 startAt="8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Proven</a:t>
            </a:r>
            <a:endParaRPr b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 startAt="8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b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 startAt="8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endParaRPr b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 startAt="8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Save</a:t>
            </a:r>
            <a:endParaRPr b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 startAt="8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endParaRPr b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57200" algn="l" rtl="0"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Font typeface="Calibri"/>
              <a:buAutoNum type="arabicPeriod" startAt="8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FREE </a:t>
            </a:r>
            <a:endParaRPr b="1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300" y="3657600"/>
            <a:ext cx="3644900" cy="205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046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7243" y="1982821"/>
            <a:ext cx="5940357" cy="4379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351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>
            <a:spLocks noGrp="1"/>
          </p:cNvSpPr>
          <p:nvPr>
            <p:ph type="title"/>
          </p:nvPr>
        </p:nvSpPr>
        <p:spPr>
          <a:xfrm>
            <a:off x="381000" y="1905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65EA4"/>
                </a:solidFill>
                <a:latin typeface="+mn-lt"/>
              </a:rPr>
              <a:t>TESTIMONIALS/Reviews  </a:t>
            </a:r>
            <a:endParaRPr b="1" dirty="0">
              <a:solidFill>
                <a:srgbClr val="265EA4"/>
              </a:solidFill>
              <a:latin typeface="+mn-lt"/>
            </a:endParaRPr>
          </a:p>
        </p:txBody>
      </p:sp>
      <p:sp>
        <p:nvSpPr>
          <p:cNvPr id="245" name="Google Shape;245;p35"/>
          <p:cNvSpPr txBox="1">
            <a:spLocks noGrp="1"/>
          </p:cNvSpPr>
          <p:nvPr>
            <p:ph type="body" idx="1"/>
          </p:nvPr>
        </p:nvSpPr>
        <p:spPr>
          <a:xfrm>
            <a:off x="-34925" y="2837266"/>
            <a:ext cx="80772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52600" lvl="3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Creates social proof </a:t>
            </a:r>
            <a:endParaRPr dirty="0">
              <a:solidFill>
                <a:srgbClr val="265EA4"/>
              </a:solidFill>
            </a:endParaRPr>
          </a:p>
          <a:p>
            <a:pPr marL="175260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Get permission to use it </a:t>
            </a:r>
            <a:endParaRPr dirty="0">
              <a:solidFill>
                <a:srgbClr val="265EA4"/>
              </a:solidFill>
            </a:endParaRPr>
          </a:p>
          <a:p>
            <a:pPr marL="175260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Use as a Headline </a:t>
            </a:r>
            <a:endParaRPr dirty="0">
              <a:solidFill>
                <a:srgbClr val="265EA4"/>
              </a:solidFill>
            </a:endParaRPr>
          </a:p>
          <a:p>
            <a:pPr marL="175260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Use in body copy </a:t>
            </a:r>
            <a:endParaRPr dirty="0">
              <a:solidFill>
                <a:srgbClr val="265EA4"/>
              </a:solidFill>
            </a:endParaRPr>
          </a:p>
          <a:p>
            <a:pPr marL="175260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Give your testimonial a headline</a:t>
            </a:r>
            <a:endParaRPr dirty="0">
              <a:solidFill>
                <a:srgbClr val="265EA4"/>
              </a:solidFill>
            </a:endParaRPr>
          </a:p>
          <a:p>
            <a:pPr marL="175260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Make sure they are TRUE! </a:t>
            </a:r>
            <a:endParaRPr dirty="0">
              <a:solidFill>
                <a:srgbClr val="265EA4"/>
              </a:solidFill>
            </a:endParaRPr>
          </a:p>
          <a:p>
            <a:pPr marL="1752600" lvl="3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616381"/>
              </a:buClr>
              <a:buSzPts val="2400"/>
              <a:buChar char="–"/>
            </a:pPr>
            <a:r>
              <a:rPr lang="en-US" sz="2400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Use a disclaimer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246" name="Google Shape;246;p35"/>
          <p:cNvSpPr txBox="1"/>
          <p:nvPr/>
        </p:nvSpPr>
        <p:spPr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4932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304800" y="1981200"/>
            <a:ext cx="8229600" cy="124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65EA4"/>
                </a:solidFill>
                <a:latin typeface="+mn-lt"/>
              </a:rPr>
              <a:t>Your CALL TO ACTION</a:t>
            </a:r>
            <a:endParaRPr sz="4000" dirty="0">
              <a:solidFill>
                <a:srgbClr val="265EA4"/>
              </a:solidFill>
              <a:latin typeface="+mn-lt"/>
            </a:endParaRPr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1"/>
          </p:nvPr>
        </p:nvSpPr>
        <p:spPr>
          <a:xfrm>
            <a:off x="533400" y="2743200"/>
            <a:ext cx="7696200" cy="141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Tell them exactly what to do…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Call, E-mail, click, REPLY, Fill out this form, come talk to me now, etc. 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Using the word “today” makes a big difference. 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Example Call 281-634-0404 Today!</a:t>
            </a:r>
            <a:endParaRPr dirty="0">
              <a:solidFill>
                <a:srgbClr val="26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07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246434" y="1812588"/>
            <a:ext cx="8229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Create a Sense of Urgency</a:t>
            </a:r>
            <a:endParaRPr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7"/>
          <p:cNvSpPr txBox="1">
            <a:spLocks noGrp="1"/>
          </p:cNvSpPr>
          <p:nvPr>
            <p:ph type="body" idx="1"/>
          </p:nvPr>
        </p:nvSpPr>
        <p:spPr>
          <a:xfrm>
            <a:off x="667966" y="2971800"/>
            <a:ext cx="7696200" cy="19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Lewis’ 4 Great Motivators 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WHY… </a:t>
            </a:r>
            <a:endParaRPr dirty="0">
              <a:solidFill>
                <a:srgbClr val="265EA4"/>
              </a:solidFill>
            </a:endParaRPr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rgbClr val="616381"/>
              </a:buClr>
              <a:buSzPts val="3200"/>
              <a:buChar char="•"/>
            </a:pPr>
            <a:r>
              <a:rPr lang="en-US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Special Offer with Expiration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260" name="Google Shape;260;p37"/>
          <p:cNvSpPr txBox="1"/>
          <p:nvPr/>
        </p:nvSpPr>
        <p:spPr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799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425450" y="1654809"/>
            <a:ext cx="8229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3 Marketing Books to Read </a:t>
            </a:r>
            <a:endParaRPr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7"/>
          <p:cNvSpPr txBox="1"/>
          <p:nvPr/>
        </p:nvSpPr>
        <p:spPr>
          <a:xfrm>
            <a:off x="8655050" y="6400800"/>
            <a:ext cx="4889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DE08C6-4326-5E4E-89C4-338F7CCCB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345" y="2554962"/>
            <a:ext cx="2427150" cy="3699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AAAFF1-5150-534C-AE53-F296E362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1" y="2554963"/>
            <a:ext cx="2432013" cy="3699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F30E3-31CC-4043-90E5-7D3DE0A97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625" y="2554961"/>
            <a:ext cx="2402355" cy="36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78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tGPT - Wikipedia">
            <a:extLst>
              <a:ext uri="{FF2B5EF4-FFF2-40B4-BE49-F238E27FC236}">
                <a16:creationId xmlns:a16="http://schemas.microsoft.com/office/drawing/2014/main" id="{B75A8962-2CCB-F46E-C017-DFB81B13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24" y="2801566"/>
            <a:ext cx="3594370" cy="35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58;p37">
            <a:extLst>
              <a:ext uri="{FF2B5EF4-FFF2-40B4-BE49-F238E27FC236}">
                <a16:creationId xmlns:a16="http://schemas.microsoft.com/office/drawing/2014/main" id="{D85384EC-C2F1-5752-D298-7D2230B3359A}"/>
              </a:ext>
            </a:extLst>
          </p:cNvPr>
          <p:cNvSpPr txBox="1">
            <a:spLocks/>
          </p:cNvSpPr>
          <p:nvPr/>
        </p:nvSpPr>
        <p:spPr>
          <a:xfrm>
            <a:off x="318446" y="1187882"/>
            <a:ext cx="8229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Short Cut </a:t>
            </a:r>
          </a:p>
          <a:p>
            <a:pPr algn="ctr">
              <a:spcBef>
                <a:spcPts val="0"/>
              </a:spcBef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Open AI: </a:t>
            </a:r>
            <a:r>
              <a:rPr lang="en-US" b="1" dirty="0" err="1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ChatGPT</a:t>
            </a:r>
            <a:r>
              <a:rPr lang="en-US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>
              <a:solidFill>
                <a:srgbClr val="265E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49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F8BB7-CC5E-BB1F-4867-87A76B9A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36" y="1614442"/>
            <a:ext cx="3238612" cy="45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68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ctrTitle" idx="4294967295"/>
          </p:nvPr>
        </p:nvSpPr>
        <p:spPr>
          <a:xfrm>
            <a:off x="723900" y="863660"/>
            <a:ext cx="7772400" cy="1470025"/>
          </a:xfrm>
        </p:spPr>
        <p:txBody>
          <a:bodyPr anchor="t"/>
          <a:lstStyle/>
          <a:p>
            <a:pPr algn="ctr"/>
            <a:r>
              <a:rPr lang="en-US" b="1" dirty="0">
                <a:latin typeface="Calibri" charset="0"/>
              </a:rPr>
              <a:t>How to Become a </a:t>
            </a:r>
            <a:br>
              <a:rPr lang="en-US" b="1" dirty="0">
                <a:latin typeface="Calibri" charset="0"/>
              </a:rPr>
            </a:br>
            <a:r>
              <a:rPr lang="en-US" b="1" dirty="0">
                <a:latin typeface="Calibri" charset="0"/>
              </a:rPr>
              <a:t>Phenomenal Presenter </a:t>
            </a:r>
            <a:endParaRPr lang="en-US" b="1" u="sng" dirty="0">
              <a:latin typeface="Calibri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F03E6F-085D-B945-8360-D467537033D0}"/>
              </a:ext>
            </a:extLst>
          </p:cNvPr>
          <p:cNvSpPr txBox="1">
            <a:spLocks/>
          </p:cNvSpPr>
          <p:nvPr/>
        </p:nvSpPr>
        <p:spPr>
          <a:xfrm>
            <a:off x="685800" y="5644832"/>
            <a:ext cx="7772400" cy="1000225"/>
          </a:xfrm>
          <a:prstGeom prst="rect">
            <a:avLst/>
          </a:prstGeom>
        </p:spPr>
        <p:txBody>
          <a:bodyPr vert="horz" lIns="83127" tIns="41564" rIns="83127" bIns="41564" rtlCol="0" anchor="t">
            <a:normAutofit fontScale="92500" lnSpcReduction="20000"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 </a:t>
            </a:r>
            <a:r>
              <a:rPr lang="en-US" sz="4400" b="1" dirty="0">
                <a:latin typeface="+mn-lt"/>
              </a:rPr>
              <a:t>Deliver Your Message with Confidence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DDE798-BC0E-8F49-A5CB-D45229D55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58"/>
          <a:stretch/>
        </p:blipFill>
        <p:spPr>
          <a:xfrm>
            <a:off x="1759707" y="2134696"/>
            <a:ext cx="5441058" cy="33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84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628650" y="1033294"/>
            <a:ext cx="7886700" cy="1325563"/>
          </a:xfrm>
        </p:spPr>
        <p:txBody>
          <a:bodyPr anchor="t"/>
          <a:lstStyle/>
          <a:p>
            <a:pPr algn="ctr"/>
            <a:r>
              <a:rPr lang="en-US" b="1" dirty="0">
                <a:latin typeface="Calibri" charset="0"/>
              </a:rPr>
              <a:t>Why This is Important… </a:t>
            </a:r>
            <a:endParaRPr lang="en-US" b="1" u="sng" dirty="0">
              <a:latin typeface="Calibri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176703-3441-D84A-AF2C-F04AB68AC4E5}"/>
              </a:ext>
            </a:extLst>
          </p:cNvPr>
          <p:cNvSpPr/>
          <p:nvPr/>
        </p:nvSpPr>
        <p:spPr>
          <a:xfrm>
            <a:off x="145743" y="5082089"/>
            <a:ext cx="8852515" cy="143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909" i="1" dirty="0">
                <a:solidFill>
                  <a:srgbClr val="212529"/>
                </a:solidFill>
                <a:latin typeface="Zen Kaku Gothic New"/>
              </a:rPr>
              <a:t>“If you can’t communicate and talk to other people and get across your ideas, you’re giving up your potential”</a:t>
            </a:r>
          </a:p>
          <a:p>
            <a:pPr algn="ctr"/>
            <a:r>
              <a:rPr lang="en-US" sz="2909" i="1" dirty="0">
                <a:solidFill>
                  <a:srgbClr val="212529"/>
                </a:solidFill>
                <a:latin typeface="Zen Kaku Gothic New"/>
              </a:rPr>
              <a:t>- Warren Buffet </a:t>
            </a:r>
            <a:endParaRPr lang="en-US" sz="2909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0E3EB4-E401-4740-BF06-4A37D542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241" y="1932498"/>
            <a:ext cx="4353519" cy="28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37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diagram&#10;&#10;AI-generated content may be incorrect.">
            <a:extLst>
              <a:ext uri="{FF2B5EF4-FFF2-40B4-BE49-F238E27FC236}">
                <a16:creationId xmlns:a16="http://schemas.microsoft.com/office/drawing/2014/main" id="{E362D5E2-2111-3AFB-6B31-0C78A2C94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0" y="1798395"/>
            <a:ext cx="6774366" cy="4607379"/>
          </a:xfrm>
          <a:prstGeom prst="rect">
            <a:avLst/>
          </a:prstGeom>
        </p:spPr>
      </p:pic>
      <p:pic>
        <p:nvPicPr>
          <p:cNvPr id="1026" name="Picture 2" descr="Howard Partridge Small Business Coach">
            <a:extLst>
              <a:ext uri="{FF2B5EF4-FFF2-40B4-BE49-F238E27FC236}">
                <a16:creationId xmlns:a16="http://schemas.microsoft.com/office/drawing/2014/main" id="{E3BEFFB9-C5C1-9541-7E91-25649B7C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67" y="294003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012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6F6380-30DC-274E-9EDB-60D499AF8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9951"/>
            <a:ext cx="9144000" cy="39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73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F071EB-F175-3A4C-8D88-3AD3A89D1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1872"/>
            <a:ext cx="9144000" cy="40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69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149572-396B-FB48-9E1E-E7AC74E3C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184"/>
            <a:ext cx="9143999" cy="39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33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7C59B6-E96F-3C4D-A1CF-61DBB5267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727"/>
            <a:ext cx="9144000" cy="34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3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378926D8-B1E0-3A5F-73A1-67E752207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907" y="1867829"/>
            <a:ext cx="4778298" cy="47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25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resort&#10;&#10;AI-generated content may be incorrect.">
            <a:extLst>
              <a:ext uri="{FF2B5EF4-FFF2-40B4-BE49-F238E27FC236}">
                <a16:creationId xmlns:a16="http://schemas.microsoft.com/office/drawing/2014/main" id="{780F70DC-CDAB-4655-48B3-66C79629B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56" y="1997583"/>
            <a:ext cx="5795287" cy="4860417"/>
          </a:xfrm>
          <a:prstGeom prst="rect">
            <a:avLst/>
          </a:prstGeom>
        </p:spPr>
      </p:pic>
      <p:sp>
        <p:nvSpPr>
          <p:cNvPr id="4" name="Google Shape;401;p45">
            <a:extLst>
              <a:ext uri="{FF2B5EF4-FFF2-40B4-BE49-F238E27FC236}">
                <a16:creationId xmlns:a16="http://schemas.microsoft.com/office/drawing/2014/main" id="{206B77CF-F087-286F-DF14-8C5D39D2FA9B}"/>
              </a:ext>
            </a:extLst>
          </p:cNvPr>
          <p:cNvSpPr txBox="1">
            <a:spLocks/>
          </p:cNvSpPr>
          <p:nvPr/>
        </p:nvSpPr>
        <p:spPr>
          <a:xfrm>
            <a:off x="228600" y="13580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C00000"/>
              </a:buClr>
              <a:buSzPts val="4000"/>
              <a:buFont typeface="Calibri"/>
              <a:buNone/>
            </a:pPr>
            <a:r>
              <a:rPr lang="en-US" sz="4000" b="1" dirty="0">
                <a:solidFill>
                  <a:srgbClr val="2E5497"/>
                </a:solidFill>
                <a:latin typeface="Calibri"/>
                <a:ea typeface="Calibri"/>
                <a:cs typeface="Calibri"/>
                <a:sym typeface="Calibri"/>
              </a:rPr>
              <a:t>Save the Dates! July 23-25 </a:t>
            </a:r>
            <a:endParaRPr lang="en-US" dirty="0">
              <a:solidFill>
                <a:srgbClr val="2E54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10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B3055F-4C6C-724E-A7A5-A8D0DA4D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1" y="2667000"/>
            <a:ext cx="8200417" cy="3280167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7D50496-D550-3641-8C7C-C1DF54AB5FC9}"/>
              </a:ext>
            </a:extLst>
          </p:cNvPr>
          <p:cNvSpPr txBox="1">
            <a:spLocks/>
          </p:cNvSpPr>
          <p:nvPr/>
        </p:nvSpPr>
        <p:spPr bwMode="auto">
          <a:xfrm>
            <a:off x="11723" y="1704715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charset="0"/>
              </a:rPr>
              <a:t>Inner Circle Coaching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607AB-2A81-AF4C-9813-EC4A7185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74"/>
          <a:stretch/>
        </p:blipFill>
        <p:spPr>
          <a:xfrm>
            <a:off x="-11723" y="-17584"/>
            <a:ext cx="9167446" cy="17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9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743200"/>
            <a:ext cx="8458200" cy="3429000"/>
          </a:xfrm>
        </p:spPr>
        <p:txBody>
          <a:bodyPr/>
          <a:lstStyle/>
          <a:p>
            <a:pPr marL="457200" indent="-457200">
              <a:defRPr/>
            </a:pPr>
            <a:r>
              <a:rPr lang="en-US" sz="2800" b="1" i="1" dirty="0">
                <a:solidFill>
                  <a:srgbClr val="265EA4"/>
                </a:solidFill>
                <a:ea typeface="+mn-ea"/>
                <a:cs typeface="+mn-cs"/>
              </a:rPr>
              <a:t>Marketing</a:t>
            </a:r>
            <a:r>
              <a:rPr lang="en-US" sz="2800" i="1" dirty="0">
                <a:solidFill>
                  <a:srgbClr val="265EA4"/>
                </a:solidFill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is </a:t>
            </a:r>
            <a:r>
              <a:rPr lang="en-US" sz="2800" b="1" u="sng" dirty="0">
                <a:solidFill>
                  <a:srgbClr val="265EA4"/>
                </a:solidFill>
                <a:ea typeface="+mn-ea"/>
                <a:cs typeface="+mn-cs"/>
              </a:rPr>
              <a:t>everything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 you do to </a:t>
            </a:r>
            <a:r>
              <a:rPr lang="en-US" sz="2800" b="1" u="sng" dirty="0">
                <a:solidFill>
                  <a:srgbClr val="265EA4"/>
                </a:solidFill>
                <a:ea typeface="+mn-ea"/>
                <a:cs typeface="+mn-cs"/>
              </a:rPr>
              <a:t>attract prospects 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to your business.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solidFill>
                <a:srgbClr val="265EA4"/>
              </a:solidFill>
              <a:ea typeface="+mn-ea"/>
              <a:cs typeface="+mn-cs"/>
            </a:endParaRPr>
          </a:p>
          <a:p>
            <a:pPr marL="457200" indent="-457200">
              <a:defRPr/>
            </a:pPr>
            <a:r>
              <a:rPr lang="en-US" sz="2800" b="1" i="1" dirty="0">
                <a:solidFill>
                  <a:srgbClr val="265EA4"/>
                </a:solidFill>
                <a:ea typeface="+mn-ea"/>
                <a:cs typeface="+mn-cs"/>
              </a:rPr>
              <a:t>Phenomenal 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Marketing delivers a meaningful </a:t>
            </a:r>
            <a:r>
              <a:rPr lang="en-US" sz="2800" b="1" u="sng" dirty="0">
                <a:solidFill>
                  <a:srgbClr val="265EA4"/>
                </a:solidFill>
                <a:ea typeface="+mn-ea"/>
                <a:cs typeface="+mn-cs"/>
              </a:rPr>
              <a:t>experience</a:t>
            </a:r>
            <a:r>
              <a:rPr lang="en-US" sz="2800" b="1" dirty="0">
                <a:solidFill>
                  <a:srgbClr val="265EA4"/>
                </a:solidFill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that engages, educates, and entertains.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b="1" u="sng" dirty="0">
              <a:solidFill>
                <a:srgbClr val="265EA4"/>
              </a:solidFill>
              <a:ea typeface="+mn-ea"/>
              <a:cs typeface="+mn-cs"/>
            </a:endParaRPr>
          </a:p>
          <a:p>
            <a:pPr marL="457200" indent="-457200">
              <a:defRPr/>
            </a:pP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A Phenomenal Marketing </a:t>
            </a:r>
            <a:r>
              <a:rPr lang="en-US" sz="2800" b="1" i="1" dirty="0">
                <a:solidFill>
                  <a:srgbClr val="265EA4"/>
                </a:solidFill>
                <a:ea typeface="+mn-ea"/>
                <a:cs typeface="+mn-cs"/>
              </a:rPr>
              <a:t>System 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is a group of working  parts that </a:t>
            </a:r>
            <a:r>
              <a:rPr lang="en-US" sz="2800" b="1" u="sng" dirty="0">
                <a:solidFill>
                  <a:srgbClr val="265EA4"/>
                </a:solidFill>
                <a:ea typeface="+mn-ea"/>
                <a:cs typeface="+mn-cs"/>
              </a:rPr>
              <a:t>duplicates</a:t>
            </a:r>
            <a:r>
              <a:rPr lang="en-US" sz="2800" b="1" dirty="0">
                <a:solidFill>
                  <a:srgbClr val="265EA4"/>
                </a:solidFill>
                <a:ea typeface="+mn-ea"/>
                <a:cs typeface="+mn-cs"/>
              </a:rPr>
              <a:t> </a:t>
            </a:r>
            <a:r>
              <a:rPr lang="en-US" sz="2800" b="1" u="sng" dirty="0">
                <a:solidFill>
                  <a:srgbClr val="265EA4"/>
                </a:solidFill>
                <a:ea typeface="+mn-ea"/>
                <a:cs typeface="+mn-cs"/>
              </a:rPr>
              <a:t>results </a:t>
            </a:r>
            <a:r>
              <a:rPr lang="en-US" sz="2800" dirty="0">
                <a:solidFill>
                  <a:srgbClr val="265EA4"/>
                </a:solidFill>
                <a:ea typeface="+mn-ea"/>
                <a:cs typeface="+mn-cs"/>
              </a:rPr>
              <a:t>consistently.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2400" dirty="0">
              <a:solidFill>
                <a:srgbClr val="000099"/>
              </a:solidFill>
              <a:ea typeface="+mn-ea"/>
              <a:cs typeface="+mn-cs"/>
            </a:endParaRPr>
          </a:p>
          <a:p>
            <a:pPr marL="457200" indent="-457200" algn="ctr">
              <a:buFont typeface="Arial" charset="0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marL="457200" indent="-457200">
              <a:buFont typeface="Arial" charset="0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>
              <a:ea typeface="+mn-ea"/>
              <a:cs typeface="+mn-cs"/>
            </a:endParaRPr>
          </a:p>
          <a:p>
            <a:pPr marL="457200" indent="-457200">
              <a:buFont typeface="Arial" charset="0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marL="457200" indent="-457200">
              <a:buFont typeface="Arial" charset="0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>
              <a:defRPr/>
            </a:pPr>
            <a:endParaRPr lang="en-US" sz="2000" dirty="0">
              <a:ea typeface="+mn-ea"/>
              <a:cs typeface="+mn-cs"/>
            </a:endParaRPr>
          </a:p>
          <a:p>
            <a:pPr>
              <a:defRPr/>
            </a:pPr>
            <a:endParaRPr lang="en-US" sz="2000" dirty="0">
              <a:ea typeface="+mn-ea"/>
              <a:cs typeface="+mn-cs"/>
            </a:endParaRPr>
          </a:p>
          <a:p>
            <a:pPr>
              <a:defRPr/>
            </a:pPr>
            <a:endParaRPr lang="en-US" sz="2000" dirty="0">
              <a:ea typeface="+mn-ea"/>
              <a:cs typeface="+mn-cs"/>
            </a:endParaRPr>
          </a:p>
          <a:p>
            <a:pPr>
              <a:defRPr/>
            </a:pPr>
            <a:endParaRPr lang="en-US" sz="2800" dirty="0">
              <a:ea typeface="+mn-ea"/>
              <a:cs typeface="+mn-cs"/>
            </a:endParaRPr>
          </a:p>
          <a:p>
            <a:pPr>
              <a:buFont typeface="Wingdings" pitchFamily="2" charset="2"/>
              <a:buNone/>
              <a:defRPr/>
            </a:pPr>
            <a:endParaRPr lang="en-US" sz="2800" dirty="0">
              <a:ea typeface="+mn-ea"/>
              <a:cs typeface="+mn-cs"/>
            </a:endParaRPr>
          </a:p>
          <a:p>
            <a:pPr>
              <a:buFont typeface="Wingdings" pitchFamily="2" charset="2"/>
              <a:buNone/>
              <a:defRPr/>
            </a:pPr>
            <a:endParaRPr lang="en-US" sz="2800" dirty="0">
              <a:ea typeface="+mn-ea"/>
              <a:cs typeface="+mn-cs"/>
            </a:endParaRPr>
          </a:p>
        </p:txBody>
      </p:sp>
      <p:sp>
        <p:nvSpPr>
          <p:cNvPr id="66562" name="Title 1"/>
          <p:cNvSpPr>
            <a:spLocks noGrp="1"/>
          </p:cNvSpPr>
          <p:nvPr>
            <p:ph type="title"/>
          </p:nvPr>
        </p:nvSpPr>
        <p:spPr bwMode="auto">
          <a:xfrm>
            <a:off x="381000" y="1752600"/>
            <a:ext cx="8229600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265EA4"/>
                </a:solidFill>
                <a:latin typeface="Tahoma" charset="0"/>
                <a:cs typeface="Tahoma" charset="0"/>
              </a:rPr>
              <a:t>Phenomenal Marketing Systems </a:t>
            </a:r>
          </a:p>
        </p:txBody>
      </p:sp>
    </p:spTree>
    <p:extLst>
      <p:ext uri="{BB962C8B-B14F-4D97-AF65-F5344CB8AC3E}">
        <p14:creationId xmlns:p14="http://schemas.microsoft.com/office/powerpoint/2010/main" val="4542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xfrm>
            <a:off x="152400" y="1676400"/>
            <a:ext cx="8763000" cy="838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The 7 M’s of Phenomenal Marketing</a:t>
            </a:r>
          </a:p>
        </p:txBody>
      </p:sp>
      <p:sp>
        <p:nvSpPr>
          <p:cNvPr id="742" name="Shape 742"/>
          <p:cNvSpPr txBox="1">
            <a:spLocks noGrp="1"/>
          </p:cNvSpPr>
          <p:nvPr>
            <p:ph type="body" idx="1"/>
          </p:nvPr>
        </p:nvSpPr>
        <p:spPr>
          <a:xfrm>
            <a:off x="228600" y="2743200"/>
            <a:ext cx="8458200" cy="281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69900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indset</a:t>
            </a:r>
          </a:p>
          <a:p>
            <a:pPr marL="457200" marR="0" lvl="0" indent="-469900" algn="l" rtl="0"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oney</a:t>
            </a:r>
          </a:p>
          <a:p>
            <a:pPr marL="457200" marR="0" lvl="0" indent="-469900" algn="l" rtl="0"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ission</a:t>
            </a:r>
          </a:p>
          <a:p>
            <a:pPr marL="457200" marR="0" lvl="0" indent="-469900" algn="l" rtl="0"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arket</a:t>
            </a:r>
          </a:p>
          <a:p>
            <a:pPr marL="457200" marR="0" lvl="0" indent="-469900" algn="l" rtl="0"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essage </a:t>
            </a:r>
          </a:p>
          <a:p>
            <a:pPr marL="457200" marR="0" lvl="0" indent="-469900" algn="l" rtl="0"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ethods</a:t>
            </a:r>
          </a:p>
          <a:p>
            <a:pPr marL="457200" marR="0" lvl="0" indent="-469900" algn="l" rtl="0">
              <a:spcBef>
                <a:spcPts val="48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Calibri"/>
              <a:buAutoNum type="arabicPeriod"/>
            </a:pP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Your Phenomenal </a:t>
            </a:r>
            <a:r>
              <a:rPr lang="en-US" sz="2600" b="1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600" b="0" i="0" u="none" strike="noStrike" cap="none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.A.P. </a:t>
            </a: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971" y="2743200"/>
            <a:ext cx="2592225" cy="36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xfrm>
            <a:off x="264268" y="1196270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Where You Need a Phenomenal Message…</a:t>
            </a:r>
          </a:p>
        </p:txBody>
      </p:sp>
      <p:sp>
        <p:nvSpPr>
          <p:cNvPr id="742" name="Shape 742"/>
          <p:cNvSpPr txBox="1">
            <a:spLocks noGrp="1"/>
          </p:cNvSpPr>
          <p:nvPr>
            <p:ph sz="half" idx="1"/>
          </p:nvPr>
        </p:nvSpPr>
        <p:spPr>
          <a:xfrm>
            <a:off x="457200" y="3089564"/>
            <a:ext cx="4038600" cy="3036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762B-72A5-C047-B637-ACE4A7323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643" y="2493733"/>
            <a:ext cx="4775502" cy="359958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cs typeface="Calibri"/>
                <a:sym typeface="Calibri"/>
              </a:rPr>
              <a:t>E-mails! </a:t>
            </a:r>
            <a:endParaRPr lang="en-US" sz="2400" dirty="0">
              <a:solidFill>
                <a:srgbClr val="265EA4"/>
              </a:solidFill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Brochures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Speaking 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Networking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Power Words “verbal ads” </a:t>
            </a:r>
            <a:endParaRPr lang="en-US" sz="2400" dirty="0">
              <a:solidFill>
                <a:srgbClr val="265EA4"/>
              </a:solidFill>
            </a:endParaRPr>
          </a:p>
          <a:p>
            <a:pPr lvl="0">
              <a:lnSpc>
                <a:spcPct val="90000"/>
              </a:lnSpc>
              <a:spcBef>
                <a:spcPts val="48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Newsletter articles </a:t>
            </a:r>
          </a:p>
          <a:p>
            <a:pPr lvl="0">
              <a:lnSpc>
                <a:spcPct val="90000"/>
              </a:lnSpc>
              <a:spcBef>
                <a:spcPts val="48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Mailers, greeting Cards</a:t>
            </a:r>
          </a:p>
          <a:p>
            <a:pPr lvl="0">
              <a:lnSpc>
                <a:spcPct val="90000"/>
              </a:lnSpc>
              <a:spcBef>
                <a:spcPts val="48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Sales scripts </a:t>
            </a:r>
            <a:endParaRPr lang="en-US" sz="2400" dirty="0">
              <a:solidFill>
                <a:srgbClr val="265EA4"/>
              </a:solidFill>
            </a:endParaRPr>
          </a:p>
          <a:p>
            <a:pPr lvl="0">
              <a:lnSpc>
                <a:spcPct val="90000"/>
              </a:lnSpc>
              <a:spcBef>
                <a:spcPts val="48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Publicity </a:t>
            </a:r>
            <a:endParaRPr lang="en-US" sz="2400" dirty="0">
              <a:solidFill>
                <a:srgbClr val="265EA4"/>
              </a:solidFill>
            </a:endParaRPr>
          </a:p>
          <a:p>
            <a:pPr lvl="0">
              <a:lnSpc>
                <a:spcPct val="90000"/>
              </a:lnSpc>
              <a:spcBef>
                <a:spcPts val="480"/>
              </a:spcBef>
              <a:buClr>
                <a:srgbClr val="616381"/>
              </a:buClr>
              <a:buSzPts val="2400"/>
            </a:pPr>
            <a:r>
              <a:rPr lang="en-US" sz="24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Any advertising you do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597" y="2497047"/>
            <a:ext cx="2592225" cy="36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title"/>
          </p:nvPr>
        </p:nvSpPr>
        <p:spPr>
          <a:xfrm>
            <a:off x="264268" y="1196270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>
                <a:solidFill>
                  <a:srgbClr val="265EA4"/>
                </a:solidFill>
                <a:latin typeface="Calibri"/>
                <a:ea typeface="Calibri"/>
                <a:cs typeface="Calibri"/>
                <a:sym typeface="Calibri"/>
              </a:rPr>
              <a:t>P.S.R.</a:t>
            </a:r>
          </a:p>
        </p:txBody>
      </p:sp>
      <p:sp>
        <p:nvSpPr>
          <p:cNvPr id="742" name="Shape 742"/>
          <p:cNvSpPr txBox="1">
            <a:spLocks noGrp="1"/>
          </p:cNvSpPr>
          <p:nvPr>
            <p:ph sz="half" idx="1"/>
          </p:nvPr>
        </p:nvSpPr>
        <p:spPr>
          <a:xfrm>
            <a:off x="457200" y="3089564"/>
            <a:ext cx="4038600" cy="3036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762B-72A5-C047-B637-ACE4A7323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095" y="2940833"/>
            <a:ext cx="4038600" cy="31557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4000" dirty="0">
                <a:solidFill>
                  <a:srgbClr val="265EA4"/>
                </a:solidFill>
                <a:cs typeface="Calibri"/>
                <a:sym typeface="Calibri"/>
              </a:rPr>
              <a:t>Problem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40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Solution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616381"/>
              </a:buClr>
              <a:buSzPts val="2400"/>
            </a:pPr>
            <a:r>
              <a:rPr lang="en-US" sz="4000" dirty="0">
                <a:solidFill>
                  <a:srgbClr val="265EA4"/>
                </a:solidFill>
                <a:ea typeface="Calibri"/>
                <a:cs typeface="Calibri"/>
                <a:sym typeface="Calibri"/>
              </a:rPr>
              <a:t>Results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597" y="2497047"/>
            <a:ext cx="2592225" cy="36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457200" y="1722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rgbClr val="265EA4"/>
                </a:solidFill>
                <a:latin typeface="Calibri"/>
                <a:cs typeface="Calibri"/>
                <a:sym typeface="Calibri"/>
              </a:rPr>
              <a:t>My 7 Step Process </a:t>
            </a:r>
            <a:endParaRPr dirty="0">
              <a:solidFill>
                <a:srgbClr val="265EA4"/>
              </a:solidFill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457200" y="2804873"/>
            <a:ext cx="84582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Build Rapport 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Connect Emotionally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Establish Credibility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Identify Problem 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Outline Solution 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Share Investment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616381"/>
              </a:buClr>
              <a:buSzPts val="3200"/>
              <a:buFont typeface="Calibri"/>
              <a:buAutoNum type="arabicPeriod"/>
            </a:pPr>
            <a:r>
              <a:rPr lang="en-US" sz="2800" dirty="0">
                <a:solidFill>
                  <a:srgbClr val="265EA4"/>
                </a:solidFill>
              </a:rPr>
              <a:t>Overcome Objections </a:t>
            </a:r>
            <a:endParaRPr sz="2800" dirty="0">
              <a:solidFill>
                <a:srgbClr val="265EA4"/>
              </a:solidFill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/>
          </a:p>
          <a:p>
            <a:pPr marL="45720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50C9B9-88F3-9546-A79B-605363125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335" y="2611172"/>
            <a:ext cx="2660340" cy="36846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94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6497E2-3A08-674B-9EB7-E35A9ABF1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75" y="2127587"/>
            <a:ext cx="8218449" cy="45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9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31005</TotalTime>
  <Words>848</Words>
  <Application>Microsoft Macintosh PowerPoint</Application>
  <PresentationFormat>Overhead</PresentationFormat>
  <Paragraphs>193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Noto Sans Symbols</vt:lpstr>
      <vt:lpstr>Tahoma</vt:lpstr>
      <vt:lpstr>Times New Roman</vt:lpstr>
      <vt:lpstr>Wingdings</vt:lpstr>
      <vt:lpstr>Zen Kaku Gothic New</vt:lpstr>
      <vt:lpstr>Office Theme</vt:lpstr>
      <vt:lpstr>1_Office Theme</vt:lpstr>
      <vt:lpstr>PowerPoint Presentation</vt:lpstr>
      <vt:lpstr>PowerPoint Presentation</vt:lpstr>
      <vt:lpstr>PowerPoint Presentation</vt:lpstr>
      <vt:lpstr>Phenomenal Marketing Systems </vt:lpstr>
      <vt:lpstr>The 7 M’s of Phenomenal Marketing</vt:lpstr>
      <vt:lpstr>Where You Need a Phenomenal Message…</vt:lpstr>
      <vt:lpstr>P.S.R.</vt:lpstr>
      <vt:lpstr>My 7 Step Process </vt:lpstr>
      <vt:lpstr>PowerPoint Presentation</vt:lpstr>
      <vt:lpstr>3 Vital Components of Phenomenal Marketing Copy </vt:lpstr>
      <vt:lpstr>A Bold HEADLINE/Subject Line </vt:lpstr>
      <vt:lpstr>Sample Headlines </vt:lpstr>
      <vt:lpstr>Other Proven Headlines </vt:lpstr>
      <vt:lpstr>2. Emotional Body COPY </vt:lpstr>
      <vt:lpstr>The Only 2 Reasons People Buy Stuff…</vt:lpstr>
      <vt:lpstr>The 4 Great MOTIVATORS   from Direct Mail Copy that Sells </vt:lpstr>
      <vt:lpstr>Fear: of What? </vt:lpstr>
      <vt:lpstr>Exclusivity </vt:lpstr>
      <vt:lpstr>Guilt </vt:lpstr>
      <vt:lpstr>Greed </vt:lpstr>
      <vt:lpstr>5 POINT “EXPERIENTIAL” MARKETING MESSAGE </vt:lpstr>
      <vt:lpstr>The 5 Point Marketing Message Satisfies All 4 of Lewis’ Motivators  </vt:lpstr>
      <vt:lpstr>“The 13 Most Powerful” Words  in Advertising</vt:lpstr>
      <vt:lpstr>PowerPoint Presentation</vt:lpstr>
      <vt:lpstr>TESTIMONIALS/Reviews  </vt:lpstr>
      <vt:lpstr>Your CALL TO ACTION</vt:lpstr>
      <vt:lpstr>Create a Sense of Urgency</vt:lpstr>
      <vt:lpstr>3 Marketing Books to Read </vt:lpstr>
      <vt:lpstr>PowerPoint Presentation</vt:lpstr>
      <vt:lpstr>How to Become a  Phenomenal Presenter </vt:lpstr>
      <vt:lpstr>Why This is Important…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Taylor</dc:creator>
  <cp:lastModifiedBy>Howard Partridge</cp:lastModifiedBy>
  <cp:revision>199</cp:revision>
  <cp:lastPrinted>2019-12-21T14:41:19Z</cp:lastPrinted>
  <dcterms:created xsi:type="dcterms:W3CDTF">2019-12-01T23:09:01Z</dcterms:created>
  <dcterms:modified xsi:type="dcterms:W3CDTF">2025-04-15T14:05:06Z</dcterms:modified>
</cp:coreProperties>
</file>